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Poppins"/>
      <p:regular r:id="rId36"/>
      <p:bold r:id="rId37"/>
      <p:italic r:id="rId38"/>
      <p:boldItalic r:id="rId39"/>
    </p:embeddedFont>
    <p:embeddedFont>
      <p:font typeface="Poppins SemiBold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regular.fntdata"/><Relationship Id="rId20" Type="http://schemas.openxmlformats.org/officeDocument/2006/relationships/slide" Target="slides/slide15.xml"/><Relationship Id="rId42" Type="http://schemas.openxmlformats.org/officeDocument/2006/relationships/font" Target="fonts/PoppinsSemiBold-italic.fntdata"/><Relationship Id="rId41" Type="http://schemas.openxmlformats.org/officeDocument/2006/relationships/font" Target="fonts/PoppinsSemiBold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PoppinsSemiBold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37" Type="http://schemas.openxmlformats.org/officeDocument/2006/relationships/font" Target="fonts/Poppins-bold.fntdata"/><Relationship Id="rId14" Type="http://schemas.openxmlformats.org/officeDocument/2006/relationships/slide" Target="slides/slide9.xml"/><Relationship Id="rId36" Type="http://schemas.openxmlformats.org/officeDocument/2006/relationships/font" Target="fonts/Poppins-regular.fntdata"/><Relationship Id="rId17" Type="http://schemas.openxmlformats.org/officeDocument/2006/relationships/slide" Target="slides/slide12.xml"/><Relationship Id="rId39" Type="http://schemas.openxmlformats.org/officeDocument/2006/relationships/font" Target="fonts/Poppins-boldItalic.fntdata"/><Relationship Id="rId16" Type="http://schemas.openxmlformats.org/officeDocument/2006/relationships/slide" Target="slides/slide11.xml"/><Relationship Id="rId38" Type="http://schemas.openxmlformats.org/officeDocument/2006/relationships/font" Target="fonts/Poppi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c42caaada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c42caaada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bd1dd868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bd1dd868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c42caaada0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c42caaada0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bd1f9f88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bd1f9f88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c42caaada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c42caaada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c42caaada0_8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c42caaada0_8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c42caaada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c42caaada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c42caaada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c42caaada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c42caaada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c42caaada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단순한 놀이처럼 접근성이 좋아지다보니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군중심리로 인해 신념 없이 따라하고, 그냥 무분별하게 믿어버리는 현상이 생긴다.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이상한 신념이사람도 생기는 것 같다.(=과신하는 것)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c42caaada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c42caaada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텍스트 강조 - 게임 랜덤성 믿을 수 있는가?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c42caaada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c42caaada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달콤한 말에 돈을 쓰게 만든다.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c42caaada0_1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c42caaada0_1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c42caaada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c42caaada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돈을 써가면서 위로를 얻는게 좋을까? 이건 진심어린 위로일까? 아니면 미래 일어날 신뢰성 있는 정보인가?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 돈을 벌기위한 사기꾼들에게 놀아나고 있는 것 아닐까? (핵심포인트)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c42caaada0_8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c42caaada0_8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결론 디지털 샤머니즘은 문화 현상을 넘어,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정신건강, 플랫폼 윤리, 소비자 보호 정책과 연결되어야 할 사회적 트렌</a:t>
            </a:r>
            <a:r>
              <a:rPr lang="ko"/>
              <a:t>드</a:t>
            </a:r>
            <a:r>
              <a:rPr lang="ko"/>
              <a:t>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추가++ 학계에서도 주목을 받고있는 주제이고, 소비를떠나 이를 온라인으로 배우려고하는 청년들도 증가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추가데이터(학계 데이터,수강생데이터,**ai상담앱 높은인기)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종교에서 샤머니즘으로 종교가 사회적 이슈로(ex. 신천지, 하나님의 교회 등) 된 것처럼 샤머니즘도 이런 비이성적인 맹신이 계속되면 사회적 이슈가 될 것이다.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그렇기 때문에 우리는 지혜롭게 이 샤머니즘을 받아들여야 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컨텐츠로서 받아들이자.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c42caaada0_8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c42caaada0_8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c42caaada0_1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c42caaada0_1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c42caaada0_1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c42caaada0_1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c42caaada0_8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c42caaada0_8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c42caaada0_8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c42caaada0_8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c42caaada0_8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c42caaada0_8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c42caaada0_8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c42caaada0_8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그림 바꾸기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Relationship Id="rId6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Relationship Id="rId7" Type="http://schemas.openxmlformats.org/officeDocument/2006/relationships/image" Target="../media/image40.png"/><Relationship Id="rId8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jpg"/><Relationship Id="rId6" Type="http://schemas.openxmlformats.org/officeDocument/2006/relationships/hyperlink" Target="https://magazine.hankyung.com/business/article/202503273877b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743194" y="1123136"/>
            <a:ext cx="365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575" u="none" cap="none" strike="noStrike">
                <a:solidFill>
                  <a:srgbClr val="A855F7"/>
                </a:solidFill>
                <a:latin typeface="Lato"/>
                <a:ea typeface="Lato"/>
                <a:cs typeface="Lato"/>
                <a:sym typeface="Lato"/>
              </a:rPr>
              <a:t>DATA MINING PROJECT</a:t>
            </a:r>
            <a:endParaRPr sz="1050"/>
          </a:p>
        </p:txBody>
      </p:sp>
      <p:sp>
        <p:nvSpPr>
          <p:cNvPr id="55" name="Google Shape;55;p13"/>
          <p:cNvSpPr txBox="1"/>
          <p:nvPr/>
        </p:nvSpPr>
        <p:spPr>
          <a:xfrm>
            <a:off x="3215657" y="3548330"/>
            <a:ext cx="291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1조 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박시형 박재혁 임경빈 김금비</a:t>
            </a:r>
            <a:endParaRPr sz="1250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549400" y="2811975"/>
            <a:ext cx="224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700">
                <a:solidFill>
                  <a:srgbClr val="94A3B8"/>
                </a:solidFill>
                <a:latin typeface="Roboto"/>
                <a:ea typeface="Roboto"/>
                <a:cs typeface="Roboto"/>
                <a:sym typeface="Roboto"/>
              </a:rPr>
              <a:t>샤머니즘의 디지털화</a:t>
            </a:r>
            <a:endParaRPr b="1" i="1" sz="1700">
              <a:solidFill>
                <a:srgbClr val="94A3B8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607022" y="2101887"/>
            <a:ext cx="5930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612" u="sng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샤 머 니 즘</a:t>
            </a:r>
            <a:endParaRPr b="1" sz="2050" u="sng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54" name="Google Shape;1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0" y="1534213"/>
            <a:ext cx="3329092" cy="2612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5" name="Google Shape;15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0410" y="1789543"/>
            <a:ext cx="2176387" cy="32947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571501" y="428625"/>
            <a:ext cx="85512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36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디지털 샤머니즘의 접근성</a:t>
            </a:r>
            <a:endParaRPr sz="1050">
              <a:solidFill>
                <a:schemeClr val="lt1"/>
              </a:solidFill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1030417" y="2184282"/>
            <a:ext cx="2285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chemeClr val="lt1"/>
                </a:solidFill>
              </a:rPr>
              <a:t>스마트폰</a:t>
            </a:r>
            <a:endParaRPr sz="1050">
              <a:solidFill>
                <a:schemeClr val="lt1"/>
              </a:solidFill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1030427" y="2534338"/>
            <a:ext cx="28281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25">
                <a:solidFill>
                  <a:srgbClr val="94A3B8"/>
                </a:solidFill>
              </a:rPr>
              <a:t>스마트폰만 있으면 </a:t>
            </a:r>
            <a:r>
              <a:rPr b="0" i="0" lang="ko" sz="1125" u="none" cap="none" strike="noStrike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유튜브, TikTok, </a:t>
            </a:r>
            <a:r>
              <a:rPr lang="ko" sz="1125">
                <a:solidFill>
                  <a:srgbClr val="94A3B8"/>
                </a:solidFill>
              </a:rPr>
              <a:t>인스타그램</a:t>
            </a:r>
            <a:r>
              <a:rPr b="0" i="0" lang="ko" sz="1125" u="none" cap="none" strike="noStrike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 등에서 쉽게 접근 가능</a:t>
            </a:r>
            <a:r>
              <a:rPr lang="ko" sz="1125">
                <a:solidFill>
                  <a:srgbClr val="94A3B8"/>
                </a:solidFill>
              </a:rPr>
              <a:t>.</a:t>
            </a:r>
            <a:endParaRPr sz="1125">
              <a:solidFill>
                <a:srgbClr val="94A3B8"/>
              </a:solidFill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25">
                <a:solidFill>
                  <a:srgbClr val="94A3B8"/>
                </a:solidFill>
              </a:rPr>
              <a:t>영상/라이브/커뮤니티)</a:t>
            </a:r>
            <a:endParaRPr sz="1125">
              <a:solidFill>
                <a:srgbClr val="94A3B8"/>
              </a:solidFill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25">
                <a:solidFill>
                  <a:srgbClr val="94A3B8"/>
                </a:solidFill>
              </a:rPr>
              <a:t>샤머니즘 관련 </a:t>
            </a:r>
            <a:r>
              <a:rPr b="0" i="0" lang="ko" sz="1125" u="none" cap="none" strike="noStrike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디지털 콘텐츠</a:t>
            </a:r>
            <a:r>
              <a:rPr lang="ko" sz="1125">
                <a:solidFill>
                  <a:srgbClr val="94A3B8"/>
                </a:solidFill>
              </a:rPr>
              <a:t>는 무료/저가로 접근 가능</a:t>
            </a:r>
            <a:r>
              <a:rPr b="0" i="0" lang="ko" sz="1125" u="none" cap="none" strike="noStrike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50"/>
          </a:p>
        </p:txBody>
      </p:sp>
      <p:pic>
        <p:nvPicPr>
          <p:cNvPr descr="image.png" id="159" name="Google Shape;15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5958" y="1534212"/>
            <a:ext cx="3329092" cy="2612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0" name="Google Shape;16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6701" y="1755657"/>
            <a:ext cx="2176386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5236701" y="2184282"/>
            <a:ext cx="2285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글로벌 확산</a:t>
            </a:r>
            <a:endParaRPr sz="1050">
              <a:solidFill>
                <a:schemeClr val="lt1"/>
              </a:solidFill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5236700" y="2534338"/>
            <a:ext cx="28920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125" u="none" cap="none" strike="noStrike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'K-컬처'의 일환으로 한국식 무속 콘텐츠가 세계적으로 소비되며 글로벌 문화 코드로 부상</a:t>
            </a:r>
            <a:endParaRPr b="0" i="0" sz="1125" u="none" cap="none" strike="noStrike">
              <a:solidFill>
                <a:srgbClr val="94A3B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25">
                <a:solidFill>
                  <a:srgbClr val="94A3B8"/>
                </a:solidFill>
              </a:rPr>
              <a:t>넷플릭스 애니메이션 '케이팝 데몬 헌터스'나 '신들린 연애'처럼</a:t>
            </a:r>
            <a:endParaRPr sz="1125">
              <a:solidFill>
                <a:srgbClr val="94A3B8"/>
              </a:solidFill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rgbClr val="94A3B8"/>
              </a:solidFill>
            </a:endParaRPr>
          </a:p>
        </p:txBody>
      </p:sp>
      <p:cxnSp>
        <p:nvCxnSpPr>
          <p:cNvPr id="163" name="Google Shape;163;p22"/>
          <p:cNvCxnSpPr/>
          <p:nvPr/>
        </p:nvCxnSpPr>
        <p:spPr>
          <a:xfrm>
            <a:off x="374625" y="870750"/>
            <a:ext cx="3958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442300"/>
            <a:ext cx="29622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538" y="3284300"/>
            <a:ext cx="3062150" cy="5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2100" y="1287150"/>
            <a:ext cx="2593028" cy="1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183" y="3175575"/>
            <a:ext cx="3878911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571501" y="428625"/>
            <a:ext cx="85512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62">
                <a:solidFill>
                  <a:schemeClr val="lt1"/>
                </a:solidFill>
              </a:rPr>
              <a:t>관련 컨텐츠</a:t>
            </a:r>
            <a:endParaRPr sz="1050">
              <a:solidFill>
                <a:schemeClr val="lt1"/>
              </a:solidFill>
            </a:endParaRPr>
          </a:p>
        </p:txBody>
      </p:sp>
      <p:cxnSp>
        <p:nvCxnSpPr>
          <p:cNvPr id="173" name="Google Shape;173;p23"/>
          <p:cNvCxnSpPr/>
          <p:nvPr/>
        </p:nvCxnSpPr>
        <p:spPr>
          <a:xfrm>
            <a:off x="374625" y="870750"/>
            <a:ext cx="3958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8" name="Google Shape;17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0" y="1534213"/>
            <a:ext cx="3329092" cy="2612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9" name="Google Shape;17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0410" y="1789543"/>
            <a:ext cx="2176387" cy="32947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571501" y="428625"/>
            <a:ext cx="85512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36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디지털 샤머니즘의 접근성</a:t>
            </a:r>
            <a:endParaRPr sz="1050">
              <a:solidFill>
                <a:schemeClr val="lt1"/>
              </a:solidFill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1030417" y="2184282"/>
            <a:ext cx="2285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chemeClr val="lt1"/>
                </a:solidFill>
              </a:rPr>
              <a:t>스마트폰</a:t>
            </a:r>
            <a:endParaRPr sz="1050">
              <a:solidFill>
                <a:schemeClr val="lt1"/>
              </a:solidFill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1030427" y="2534338"/>
            <a:ext cx="28281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25">
                <a:solidFill>
                  <a:srgbClr val="94A3B8"/>
                </a:solidFill>
              </a:rPr>
              <a:t>스마트폰만 있으면 </a:t>
            </a:r>
            <a:r>
              <a:rPr b="0" i="0" lang="ko" sz="1125" u="none" cap="none" strike="noStrike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유튜브, TikTok, </a:t>
            </a:r>
            <a:r>
              <a:rPr lang="ko" sz="1125">
                <a:solidFill>
                  <a:srgbClr val="94A3B8"/>
                </a:solidFill>
              </a:rPr>
              <a:t>인스타그램</a:t>
            </a:r>
            <a:r>
              <a:rPr b="0" i="0" lang="ko" sz="1125" u="none" cap="none" strike="noStrike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 등에서 쉽게 접근 가능</a:t>
            </a:r>
            <a:r>
              <a:rPr lang="ko" sz="1125">
                <a:solidFill>
                  <a:srgbClr val="94A3B8"/>
                </a:solidFill>
              </a:rPr>
              <a:t>.</a:t>
            </a:r>
            <a:endParaRPr sz="1125">
              <a:solidFill>
                <a:srgbClr val="94A3B8"/>
              </a:solidFill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25">
                <a:solidFill>
                  <a:srgbClr val="94A3B8"/>
                </a:solidFill>
              </a:rPr>
              <a:t>영상/라이브/커뮤니티)</a:t>
            </a:r>
            <a:endParaRPr sz="1125">
              <a:solidFill>
                <a:srgbClr val="94A3B8"/>
              </a:solidFill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25">
                <a:solidFill>
                  <a:srgbClr val="94A3B8"/>
                </a:solidFill>
              </a:rPr>
              <a:t>샤머니즘 관련 </a:t>
            </a:r>
            <a:r>
              <a:rPr b="0" i="0" lang="ko" sz="1125" u="none" cap="none" strike="noStrike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디지털 콘텐츠</a:t>
            </a:r>
            <a:r>
              <a:rPr lang="ko" sz="1125">
                <a:solidFill>
                  <a:srgbClr val="94A3B8"/>
                </a:solidFill>
              </a:rPr>
              <a:t>는 무료/저가로 접근 가능</a:t>
            </a:r>
            <a:r>
              <a:rPr b="0" i="0" lang="ko" sz="1125" u="none" cap="none" strike="noStrike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50"/>
          </a:p>
        </p:txBody>
      </p:sp>
      <p:pic>
        <p:nvPicPr>
          <p:cNvPr descr="image.png" id="183" name="Google Shape;18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5958" y="1534212"/>
            <a:ext cx="3329092" cy="2612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4" name="Google Shape;18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6701" y="1755657"/>
            <a:ext cx="2176386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/>
        </p:nvSpPr>
        <p:spPr>
          <a:xfrm>
            <a:off x="5236701" y="2184282"/>
            <a:ext cx="2285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글로벌 확산</a:t>
            </a:r>
            <a:endParaRPr sz="1050">
              <a:solidFill>
                <a:schemeClr val="lt1"/>
              </a:solidFill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5236700" y="2534338"/>
            <a:ext cx="28920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125" u="none" cap="none" strike="noStrike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'K-컬처'의 일환으로 한국식 무속 콘텐츠가 세계적으로 소비되며 글로벌 문화 코드로 부상</a:t>
            </a:r>
            <a:endParaRPr b="0" i="0" sz="1125" u="none" cap="none" strike="noStrike">
              <a:solidFill>
                <a:srgbClr val="94A3B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25">
                <a:solidFill>
                  <a:srgbClr val="94A3B8"/>
                </a:solidFill>
              </a:rPr>
              <a:t>넷플릭스 애니메이션 '케이팝 데몬 헌터스'나 '신들린 연애'처럼</a:t>
            </a:r>
            <a:endParaRPr sz="1125">
              <a:solidFill>
                <a:srgbClr val="94A3B8"/>
              </a:solidFill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rgbClr val="94A3B8"/>
              </a:solidFill>
            </a:endParaRPr>
          </a:p>
        </p:txBody>
      </p:sp>
      <p:cxnSp>
        <p:nvCxnSpPr>
          <p:cNvPr id="187" name="Google Shape;187;p24"/>
          <p:cNvCxnSpPr/>
          <p:nvPr/>
        </p:nvCxnSpPr>
        <p:spPr>
          <a:xfrm>
            <a:off x="374625" y="870750"/>
            <a:ext cx="3958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726" y="1132834"/>
            <a:ext cx="2009700" cy="287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675" y="3732600"/>
            <a:ext cx="3769450" cy="2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600" y="1208563"/>
            <a:ext cx="1908451" cy="27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4103" y="1127575"/>
            <a:ext cx="3466658" cy="21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571501" y="428625"/>
            <a:ext cx="85512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62">
                <a:solidFill>
                  <a:schemeClr val="lt1"/>
                </a:solidFill>
              </a:rPr>
              <a:t>글로벌 확산</a:t>
            </a:r>
            <a:endParaRPr sz="1050">
              <a:solidFill>
                <a:schemeClr val="lt1"/>
              </a:solidFill>
            </a:endParaRPr>
          </a:p>
        </p:txBody>
      </p:sp>
      <p:cxnSp>
        <p:nvCxnSpPr>
          <p:cNvPr id="197" name="Google Shape;197;p25"/>
          <p:cNvCxnSpPr/>
          <p:nvPr/>
        </p:nvCxnSpPr>
        <p:spPr>
          <a:xfrm>
            <a:off x="374625" y="870750"/>
            <a:ext cx="3958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5"/>
          <p:cNvCxnSpPr/>
          <p:nvPr/>
        </p:nvCxnSpPr>
        <p:spPr>
          <a:xfrm>
            <a:off x="607500" y="4343625"/>
            <a:ext cx="8302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03" name="Google Shape;20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6" y="1071564"/>
            <a:ext cx="3964781" cy="3643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4" name="Google Shape;20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9833" y="1545145"/>
            <a:ext cx="3521868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/>
        </p:nvSpPr>
        <p:spPr>
          <a:xfrm>
            <a:off x="571501" y="428625"/>
            <a:ext cx="85509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36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긍정적 효과</a:t>
            </a:r>
            <a:endParaRPr sz="1050">
              <a:solidFill>
                <a:schemeClr val="lt1"/>
              </a:solidFill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935833" y="2444515"/>
            <a:ext cx="32361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14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1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자기 이해를 돕는 지표로 활용</a:t>
            </a:r>
            <a:endParaRPr sz="1050">
              <a:solidFill>
                <a:schemeClr val="lt1"/>
              </a:solidFill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935833" y="2780271"/>
            <a:ext cx="32361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14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1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긍정적인 </a:t>
            </a:r>
            <a:r>
              <a:rPr b="1" i="0" lang="ko" sz="13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자기충족적 예언</a:t>
            </a:r>
            <a:r>
              <a:rPr b="0" i="0" lang="ko" sz="11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을 통한 삶의 활력</a:t>
            </a:r>
            <a:r>
              <a:rPr lang="ko" sz="1125">
                <a:solidFill>
                  <a:schemeClr val="lt1"/>
                </a:solidFill>
              </a:rPr>
              <a:t>과 위안</a:t>
            </a:r>
            <a:endParaRPr sz="1050">
              <a:solidFill>
                <a:schemeClr val="lt1"/>
              </a:solidFill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935833" y="3409653"/>
            <a:ext cx="32361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14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1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자신의 기질을 탐구하며 정서적 안정을 얻는 </a:t>
            </a:r>
            <a:r>
              <a:rPr b="1" i="0" lang="ko" sz="13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'새로운 놀이문화'</a:t>
            </a:r>
            <a:endParaRPr sz="1250">
              <a:solidFill>
                <a:schemeClr val="lt1"/>
              </a:solidFill>
            </a:endParaRPr>
          </a:p>
        </p:txBody>
      </p:sp>
      <p:cxnSp>
        <p:nvCxnSpPr>
          <p:cNvPr id="209" name="Google Shape;209;p26"/>
          <p:cNvCxnSpPr/>
          <p:nvPr/>
        </p:nvCxnSpPr>
        <p:spPr>
          <a:xfrm>
            <a:off x="374625" y="870750"/>
            <a:ext cx="3958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0" name="Google Shape;21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4900" y="1374650"/>
            <a:ext cx="3958798" cy="27776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/>
          <p:nvPr/>
        </p:nvSpPr>
        <p:spPr>
          <a:xfrm>
            <a:off x="6388575" y="4111825"/>
            <a:ext cx="261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유튜브 ‘사랑의 주파수’ 긍정적 댓글 워드 클라우드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7"/>
          <p:cNvGrpSpPr/>
          <p:nvPr/>
        </p:nvGrpSpPr>
        <p:grpSpPr>
          <a:xfrm>
            <a:off x="937550" y="1018575"/>
            <a:ext cx="6099900" cy="969600"/>
            <a:chOff x="1377375" y="1122750"/>
            <a:chExt cx="6099900" cy="969600"/>
          </a:xfrm>
        </p:grpSpPr>
        <p:sp>
          <p:nvSpPr>
            <p:cNvPr id="217" name="Google Shape;217;p27"/>
            <p:cNvSpPr txBox="1"/>
            <p:nvPr/>
          </p:nvSpPr>
          <p:spPr>
            <a:xfrm>
              <a:off x="1377375" y="1122750"/>
              <a:ext cx="6099900" cy="9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10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C R I T I C</a:t>
              </a:r>
              <a:endParaRPr sz="5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cxnSp>
          <p:nvCxnSpPr>
            <p:cNvPr id="218" name="Google Shape;218;p27"/>
            <p:cNvCxnSpPr/>
            <p:nvPr/>
          </p:nvCxnSpPr>
          <p:spPr>
            <a:xfrm>
              <a:off x="1377375" y="2092350"/>
              <a:ext cx="4178400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9" name="Google Shape;219;p27"/>
          <p:cNvSpPr txBox="1"/>
          <p:nvPr/>
        </p:nvSpPr>
        <p:spPr>
          <a:xfrm>
            <a:off x="3761775" y="2176050"/>
            <a:ext cx="509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 u="sng">
                <a:solidFill>
                  <a:schemeClr val="lt1"/>
                </a:solidFill>
              </a:rPr>
              <a:t>신념</a:t>
            </a:r>
            <a:r>
              <a:rPr lang="ko" sz="1600">
                <a:solidFill>
                  <a:schemeClr val="lt1"/>
                </a:solidFill>
              </a:rPr>
              <a:t>이</a:t>
            </a:r>
            <a:r>
              <a:rPr lang="ko" sz="1800">
                <a:solidFill>
                  <a:schemeClr val="lt1"/>
                </a:solidFill>
              </a:rPr>
              <a:t> </a:t>
            </a:r>
            <a:r>
              <a:rPr b="1" lang="ko" sz="1800" u="sng">
                <a:solidFill>
                  <a:schemeClr val="lt1"/>
                </a:solidFill>
              </a:rPr>
              <a:t>콘텐츠</a:t>
            </a:r>
            <a:r>
              <a:rPr lang="ko" sz="1600">
                <a:solidFill>
                  <a:schemeClr val="lt1"/>
                </a:solidFill>
              </a:rPr>
              <a:t>가 될 때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/>
        </p:nvSpPr>
        <p:spPr>
          <a:xfrm>
            <a:off x="937550" y="1018575"/>
            <a:ext cx="60999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이 문화는 정말 무해한가?</a:t>
            </a:r>
            <a:endParaRPr sz="51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225" name="Google Shape;225;p28"/>
          <p:cNvCxnSpPr/>
          <p:nvPr/>
        </p:nvCxnSpPr>
        <p:spPr>
          <a:xfrm>
            <a:off x="925975" y="2740529"/>
            <a:ext cx="6007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/>
        </p:nvSpPr>
        <p:spPr>
          <a:xfrm>
            <a:off x="937550" y="1018575"/>
            <a:ext cx="6099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신념</a:t>
            </a:r>
            <a:endParaRPr sz="51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231" name="Google Shape;231;p29"/>
          <p:cNvCxnSpPr/>
          <p:nvPr/>
        </p:nvCxnSpPr>
        <p:spPr>
          <a:xfrm>
            <a:off x="1331100" y="2592725"/>
            <a:ext cx="2511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9"/>
          <p:cNvCxnSpPr/>
          <p:nvPr/>
        </p:nvCxnSpPr>
        <p:spPr>
          <a:xfrm rot="10800000">
            <a:off x="3831225" y="567300"/>
            <a:ext cx="0" cy="203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9"/>
          <p:cNvSpPr txBox="1"/>
          <p:nvPr/>
        </p:nvSpPr>
        <p:spPr>
          <a:xfrm>
            <a:off x="4425225" y="3011375"/>
            <a:ext cx="1389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놀이</a:t>
            </a:r>
            <a:endParaRPr sz="51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500" y="152400"/>
            <a:ext cx="14978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8700" y="152400"/>
            <a:ext cx="138892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/>
          <p:nvPr/>
        </p:nvSpPr>
        <p:spPr>
          <a:xfrm>
            <a:off x="6031050" y="152400"/>
            <a:ext cx="414900" cy="155400"/>
          </a:xfrm>
          <a:prstGeom prst="rect">
            <a:avLst/>
          </a:prstGeom>
          <a:solidFill>
            <a:srgbClr val="C1C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9"/>
          <p:cNvSpPr/>
          <p:nvPr/>
        </p:nvSpPr>
        <p:spPr>
          <a:xfrm>
            <a:off x="6008500" y="218675"/>
            <a:ext cx="192600" cy="189600"/>
          </a:xfrm>
          <a:prstGeom prst="rect">
            <a:avLst/>
          </a:prstGeom>
          <a:solidFill>
            <a:srgbClr val="C1C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9"/>
          <p:cNvSpPr/>
          <p:nvPr/>
        </p:nvSpPr>
        <p:spPr>
          <a:xfrm>
            <a:off x="6042325" y="1762700"/>
            <a:ext cx="414900" cy="129300"/>
          </a:xfrm>
          <a:prstGeom prst="rect">
            <a:avLst/>
          </a:prstGeom>
          <a:solidFill>
            <a:srgbClr val="C1C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6019775" y="1828975"/>
            <a:ext cx="192600" cy="189600"/>
          </a:xfrm>
          <a:prstGeom prst="rect">
            <a:avLst/>
          </a:prstGeom>
          <a:solidFill>
            <a:srgbClr val="C1C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/>
          <p:nvPr/>
        </p:nvSpPr>
        <p:spPr>
          <a:xfrm>
            <a:off x="6039025" y="3369950"/>
            <a:ext cx="414900" cy="129300"/>
          </a:xfrm>
          <a:prstGeom prst="rect">
            <a:avLst/>
          </a:prstGeom>
          <a:solidFill>
            <a:srgbClr val="C1C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6016471" y="3410125"/>
            <a:ext cx="192600" cy="189600"/>
          </a:xfrm>
          <a:prstGeom prst="rect">
            <a:avLst/>
          </a:prstGeom>
          <a:solidFill>
            <a:srgbClr val="C1C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9"/>
          <p:cNvSpPr/>
          <p:nvPr/>
        </p:nvSpPr>
        <p:spPr>
          <a:xfrm>
            <a:off x="7681250" y="3369950"/>
            <a:ext cx="414900" cy="129300"/>
          </a:xfrm>
          <a:prstGeom prst="rect">
            <a:avLst/>
          </a:prstGeom>
          <a:solidFill>
            <a:srgbClr val="C1C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"/>
          <p:cNvSpPr/>
          <p:nvPr/>
        </p:nvSpPr>
        <p:spPr>
          <a:xfrm>
            <a:off x="7658700" y="3410125"/>
            <a:ext cx="192600" cy="220200"/>
          </a:xfrm>
          <a:prstGeom prst="rect">
            <a:avLst/>
          </a:prstGeom>
          <a:solidFill>
            <a:srgbClr val="C1C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9"/>
          <p:cNvSpPr/>
          <p:nvPr/>
        </p:nvSpPr>
        <p:spPr>
          <a:xfrm>
            <a:off x="7673086" y="1762700"/>
            <a:ext cx="414900" cy="129300"/>
          </a:xfrm>
          <a:prstGeom prst="rect">
            <a:avLst/>
          </a:prstGeom>
          <a:solidFill>
            <a:srgbClr val="C1C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/>
          <p:nvPr/>
        </p:nvSpPr>
        <p:spPr>
          <a:xfrm>
            <a:off x="7660256" y="1802875"/>
            <a:ext cx="192600" cy="220200"/>
          </a:xfrm>
          <a:prstGeom prst="rect">
            <a:avLst/>
          </a:prstGeom>
          <a:solidFill>
            <a:srgbClr val="C1C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7671536" y="155450"/>
            <a:ext cx="414900" cy="129300"/>
          </a:xfrm>
          <a:prstGeom prst="rect">
            <a:avLst/>
          </a:prstGeom>
          <a:solidFill>
            <a:srgbClr val="C1C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7658706" y="195625"/>
            <a:ext cx="192600" cy="220200"/>
          </a:xfrm>
          <a:prstGeom prst="rect">
            <a:avLst/>
          </a:prstGeom>
          <a:solidFill>
            <a:srgbClr val="C1C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/>
        </p:nvSpPr>
        <p:spPr>
          <a:xfrm>
            <a:off x="3767425" y="2329775"/>
            <a:ext cx="537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단순한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랜덤성이 부여된 정보가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일종의 감성, 문화로 포장된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놀이로 사용됨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3859225" y="1520725"/>
            <a:ext cx="527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문화화</a:t>
            </a:r>
            <a:endParaRPr b="1" sz="2400">
              <a:solidFill>
                <a:schemeClr val="lt1"/>
              </a:solidFill>
            </a:endParaRPr>
          </a:p>
        </p:txBody>
      </p:sp>
      <p:cxnSp>
        <p:nvCxnSpPr>
          <p:cNvPr id="254" name="Google Shape;254;p30"/>
          <p:cNvCxnSpPr/>
          <p:nvPr/>
        </p:nvCxnSpPr>
        <p:spPr>
          <a:xfrm>
            <a:off x="3712225" y="2064675"/>
            <a:ext cx="4567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724"/>
            <a:ext cx="2717380" cy="12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00" y="1831362"/>
            <a:ext cx="3145599" cy="14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35" y="3622769"/>
            <a:ext cx="2579428" cy="12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0683" y="3568999"/>
            <a:ext cx="3024692" cy="129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7030" y="3780531"/>
            <a:ext cx="3084771" cy="121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31808" y="264524"/>
            <a:ext cx="2717368" cy="12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/>
        </p:nvSpPr>
        <p:spPr>
          <a:xfrm>
            <a:off x="937550" y="1018575"/>
            <a:ext cx="6099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거짓</a:t>
            </a:r>
            <a:endParaRPr sz="51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266" name="Google Shape;266;p31"/>
          <p:cNvCxnSpPr/>
          <p:nvPr/>
        </p:nvCxnSpPr>
        <p:spPr>
          <a:xfrm>
            <a:off x="1331100" y="2592725"/>
            <a:ext cx="2511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1"/>
          <p:cNvCxnSpPr/>
          <p:nvPr/>
        </p:nvCxnSpPr>
        <p:spPr>
          <a:xfrm rot="10800000">
            <a:off x="3831225" y="567300"/>
            <a:ext cx="0" cy="203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31"/>
          <p:cNvSpPr txBox="1"/>
          <p:nvPr/>
        </p:nvSpPr>
        <p:spPr>
          <a:xfrm>
            <a:off x="5139075" y="3011375"/>
            <a:ext cx="2454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상품</a:t>
            </a:r>
            <a:endParaRPr sz="51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71500" y="428626"/>
            <a:ext cx="85512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36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샤머니즘</a:t>
            </a:r>
            <a:r>
              <a:rPr b="1" lang="ko" sz="2362">
                <a:solidFill>
                  <a:schemeClr val="lt1"/>
                </a:solidFill>
              </a:rPr>
              <a:t> </a:t>
            </a:r>
            <a:r>
              <a:rPr i="1" lang="ko" sz="1762">
                <a:solidFill>
                  <a:schemeClr val="lt1"/>
                </a:solidFill>
              </a:rPr>
              <a:t>Shamanism</a:t>
            </a:r>
            <a:endParaRPr i="1" sz="450">
              <a:solidFill>
                <a:schemeClr val="lt1"/>
              </a:solidFill>
            </a:endParaRPr>
          </a:p>
        </p:txBody>
      </p:sp>
      <p:pic>
        <p:nvPicPr>
          <p:cNvPr id="63" name="Google Shape;63;p14" title="SB_-_Altay_shaman_with_drum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950" y="40500"/>
            <a:ext cx="3287800" cy="50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74625" y="1660500"/>
            <a:ext cx="4424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EEF0FF"/>
                </a:solidFill>
              </a:rPr>
              <a:t>샤먼(무당)이 황홀경 상태에서 </a:t>
            </a:r>
            <a:endParaRPr sz="1900">
              <a:solidFill>
                <a:srgbClr val="EEF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EEF0FF"/>
                </a:solidFill>
              </a:rPr>
              <a:t>신령, 조상신 등 초자연적 존재와 소통하며 </a:t>
            </a:r>
            <a:endParaRPr sz="1900">
              <a:solidFill>
                <a:srgbClr val="EEF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EEF0FF"/>
                </a:solidFill>
              </a:rPr>
              <a:t>병 치료, 예언, 점복, 영혼 인도 등을 행하는 </a:t>
            </a:r>
            <a:endParaRPr sz="1900">
              <a:solidFill>
                <a:srgbClr val="EEF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EEF0FF"/>
                </a:solidFill>
              </a:rPr>
              <a:t>원시적 종교 현상</a:t>
            </a:r>
            <a:endParaRPr sz="2500">
              <a:solidFill>
                <a:schemeClr val="dk2"/>
              </a:solidFill>
            </a:endParaRPr>
          </a:p>
        </p:txBody>
      </p:sp>
      <p:cxnSp>
        <p:nvCxnSpPr>
          <p:cNvPr id="65" name="Google Shape;65;p14"/>
          <p:cNvCxnSpPr/>
          <p:nvPr/>
        </p:nvCxnSpPr>
        <p:spPr>
          <a:xfrm>
            <a:off x="374625" y="870750"/>
            <a:ext cx="3958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/>
        </p:nvSpPr>
        <p:spPr>
          <a:xfrm>
            <a:off x="227400" y="882475"/>
            <a:ext cx="3227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lt1"/>
                </a:solidFill>
              </a:rPr>
              <a:t>위로</a:t>
            </a:r>
            <a:r>
              <a:rPr lang="ko" sz="2000">
                <a:solidFill>
                  <a:schemeClr val="lt1"/>
                </a:solidFill>
              </a:rPr>
              <a:t>는 </a:t>
            </a:r>
            <a:r>
              <a:rPr b="1" lang="ko" sz="2300">
                <a:solidFill>
                  <a:schemeClr val="lt1"/>
                </a:solidFill>
              </a:rPr>
              <a:t>진실</a:t>
            </a:r>
            <a:r>
              <a:rPr lang="ko" sz="2000">
                <a:solidFill>
                  <a:schemeClr val="lt1"/>
                </a:solidFill>
              </a:rPr>
              <a:t>보다 잘 팔린다.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274" name="Google Shape;274;p32"/>
          <p:cNvCxnSpPr/>
          <p:nvPr/>
        </p:nvCxnSpPr>
        <p:spPr>
          <a:xfrm>
            <a:off x="4104051" y="347250"/>
            <a:ext cx="0" cy="4472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32"/>
          <p:cNvSpPr txBox="1"/>
          <p:nvPr/>
        </p:nvSpPr>
        <p:spPr>
          <a:xfrm>
            <a:off x="470500" y="1480400"/>
            <a:ext cx="661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진실된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효과일까?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451" y="441425"/>
            <a:ext cx="2271800" cy="426064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2"/>
          <p:cNvSpPr/>
          <p:nvPr/>
        </p:nvSpPr>
        <p:spPr>
          <a:xfrm>
            <a:off x="6860275" y="3923400"/>
            <a:ext cx="986700" cy="589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8" name="Google Shape;278;p32"/>
          <p:cNvSpPr txBox="1"/>
          <p:nvPr/>
        </p:nvSpPr>
        <p:spPr>
          <a:xfrm>
            <a:off x="7846975" y="4240375"/>
            <a:ext cx="261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운세앱 ‘점신’의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유료 결제페이지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83" name="Google Shape;28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5" y="1071564"/>
            <a:ext cx="3964781" cy="3643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4" name="Google Shape;28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2712" y="1657745"/>
            <a:ext cx="3521868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3"/>
          <p:cNvSpPr txBox="1"/>
          <p:nvPr/>
        </p:nvSpPr>
        <p:spPr>
          <a:xfrm>
            <a:off x="571501" y="428625"/>
            <a:ext cx="85509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6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부정적 효과</a:t>
            </a:r>
            <a:endParaRPr sz="1050">
              <a:solidFill>
                <a:schemeClr val="lt1"/>
              </a:solidFill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1078712" y="2515390"/>
            <a:ext cx="32361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14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'아니면 말고' 식의 무분별한 예언에 대한</a:t>
            </a:r>
            <a:r>
              <a:rPr b="0" i="0" lang="ko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비이성적 맹신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87" name="Google Shape;287;p33"/>
          <p:cNvSpPr txBox="1"/>
          <p:nvPr/>
        </p:nvSpPr>
        <p:spPr>
          <a:xfrm>
            <a:off x="1078712" y="3246021"/>
            <a:ext cx="32361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14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상업적 콘텐츠에 휘둘려 본질 훼손 및 가치관 혼란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88" name="Google Shape;288;p33"/>
          <p:cNvSpPr txBox="1"/>
          <p:nvPr/>
        </p:nvSpPr>
        <p:spPr>
          <a:xfrm>
            <a:off x="1078712" y="3693153"/>
            <a:ext cx="32361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14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현실적인 문제 해결 대신 운세에만 의존할 위험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/>
        </p:nvSpPr>
        <p:spPr>
          <a:xfrm>
            <a:off x="428625" y="3466077"/>
            <a:ext cx="82869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012" u="none" cap="none" strike="noStrike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Project </a:t>
            </a:r>
            <a:r>
              <a:rPr lang="ko" sz="1012">
                <a:solidFill>
                  <a:srgbClr val="94A3B8"/>
                </a:solidFill>
              </a:rPr>
              <a:t>team 1 </a:t>
            </a:r>
            <a:r>
              <a:rPr b="0" i="0" lang="ko" sz="1012" u="none" cap="none" strike="noStrike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: Digital Shamanism Analysis</a:t>
            </a:r>
            <a:endParaRPr sz="1050"/>
          </a:p>
        </p:txBody>
      </p:sp>
      <p:sp>
        <p:nvSpPr>
          <p:cNvPr id="294" name="Google Shape;294;p34"/>
          <p:cNvSpPr txBox="1"/>
          <p:nvPr/>
        </p:nvSpPr>
        <p:spPr>
          <a:xfrm>
            <a:off x="221456" y="1527320"/>
            <a:ext cx="87012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5625" u="none" cap="none" strike="noStrike">
                <a:solidFill>
                  <a:srgbClr val="FBBF24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 sz="1050"/>
          </a:p>
        </p:txBody>
      </p:sp>
      <p:sp>
        <p:nvSpPr>
          <p:cNvPr id="295" name="Google Shape;295;p34"/>
          <p:cNvSpPr txBox="1"/>
          <p:nvPr/>
        </p:nvSpPr>
        <p:spPr>
          <a:xfrm>
            <a:off x="428625" y="2663182"/>
            <a:ext cx="8286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350" u="none" cap="none" strike="noStrike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경청해 주셔서 감사합니다.</a:t>
            </a:r>
            <a:endParaRPr sz="10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750" y="3757526"/>
            <a:ext cx="4017676" cy="9121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624488" y="3943262"/>
            <a:ext cx="3593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237" u="none" cap="none" strike="noStrike">
                <a:solidFill>
                  <a:srgbClr val="FBBF24"/>
                </a:solidFill>
                <a:latin typeface="Arial"/>
                <a:ea typeface="Arial"/>
                <a:cs typeface="Arial"/>
                <a:sym typeface="Arial"/>
              </a:rPr>
              <a:t>디지털 샤머니즘이란?</a:t>
            </a:r>
            <a:endParaRPr sz="1050"/>
          </a:p>
        </p:txBody>
      </p:sp>
      <p:sp>
        <p:nvSpPr>
          <p:cNvPr id="72" name="Google Shape;72;p15"/>
          <p:cNvSpPr txBox="1"/>
          <p:nvPr/>
        </p:nvSpPr>
        <p:spPr>
          <a:xfrm>
            <a:off x="571500" y="428626"/>
            <a:ext cx="85512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62">
                <a:solidFill>
                  <a:schemeClr val="lt1"/>
                </a:solidFill>
              </a:rPr>
              <a:t>디지털 </a:t>
            </a:r>
            <a:r>
              <a:rPr b="1" i="0" lang="ko" sz="236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샤머니즘</a:t>
            </a:r>
            <a:endParaRPr i="1" sz="450">
              <a:solidFill>
                <a:schemeClr val="lt1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4373" y="473850"/>
            <a:ext cx="3125250" cy="4195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5"/>
          <p:cNvCxnSpPr/>
          <p:nvPr/>
        </p:nvCxnSpPr>
        <p:spPr>
          <a:xfrm>
            <a:off x="374625" y="870750"/>
            <a:ext cx="3958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5"/>
          <p:cNvSpPr txBox="1"/>
          <p:nvPr/>
        </p:nvSpPr>
        <p:spPr>
          <a:xfrm>
            <a:off x="438750" y="1336500"/>
            <a:ext cx="58320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과학적 검증이 불충분하거나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lt1"/>
                </a:solidFill>
              </a:rPr>
              <a:t>단순화된 알고리즘/지표를 통해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불확실한 미래·정체성·관계 문제에 대해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심리적 위안과 설명을 제공하는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</a:rPr>
              <a:t>디지털 기반 신념 체계</a:t>
            </a:r>
            <a:endParaRPr b="1"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71500" y="428626"/>
            <a:ext cx="85512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62">
                <a:solidFill>
                  <a:schemeClr val="lt1"/>
                </a:solidFill>
              </a:rPr>
              <a:t>K - </a:t>
            </a:r>
            <a:r>
              <a:rPr b="1" i="0" lang="ko" sz="236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샤머니즘</a:t>
            </a:r>
            <a:endParaRPr i="1" sz="450">
              <a:solidFill>
                <a:schemeClr val="lt1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71500" y="1191809"/>
            <a:ext cx="416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800" u="none" cap="none" strike="noStrike">
                <a:solidFill>
                  <a:srgbClr val="F8FAFC"/>
                </a:solidFill>
                <a:latin typeface="Arial"/>
                <a:ea typeface="Arial"/>
                <a:cs typeface="Arial"/>
                <a:sym typeface="Arial"/>
              </a:rPr>
              <a:t>'K-샤머니즘',</a:t>
            </a:r>
            <a:br>
              <a:rPr b="0" i="0" lang="ko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ko" sz="1800" u="none" cap="none" strike="noStrike">
                <a:solidFill>
                  <a:srgbClr val="F8FAFC"/>
                </a:solidFill>
                <a:latin typeface="Arial"/>
                <a:ea typeface="Arial"/>
                <a:cs typeface="Arial"/>
                <a:sym typeface="Arial"/>
              </a:rPr>
              <a:t> 힙한 문화 코드로 재정의되다</a:t>
            </a:r>
            <a:endParaRPr sz="105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725" y="237599"/>
            <a:ext cx="3268525" cy="4669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6"/>
          <p:cNvCxnSpPr/>
          <p:nvPr/>
        </p:nvCxnSpPr>
        <p:spPr>
          <a:xfrm>
            <a:off x="4748625" y="243000"/>
            <a:ext cx="0" cy="4718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374625" y="870750"/>
            <a:ext cx="3958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75" y="2481676"/>
            <a:ext cx="3840526" cy="21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900" y="2455608"/>
            <a:ext cx="3432245" cy="225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1" name="Google Shape;9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851" y="2455608"/>
            <a:ext cx="3432245" cy="225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2" name="Google Shape;9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0621" y="2635451"/>
            <a:ext cx="384925" cy="38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3" name="Google Shape;9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3827" y="2635451"/>
            <a:ext cx="436248" cy="3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814225" y="1376275"/>
            <a:ext cx="80115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53" u="none" cap="none" strike="noStrike">
                <a:solidFill>
                  <a:srgbClr val="FBBF24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1" lang="ko" sz="1453">
                <a:solidFill>
                  <a:srgbClr val="FBBF24"/>
                </a:solidFill>
              </a:rPr>
              <a:t>현대인의 경제·사회적 불안(취업, 결혼, 미래)으로 정신적 지지 필요 증가</a:t>
            </a:r>
            <a:r>
              <a:rPr b="1" i="0" lang="ko" sz="1453" u="none" cap="none" strike="noStrike">
                <a:solidFill>
                  <a:srgbClr val="FBBF24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 sz="1450"/>
          </a:p>
        </p:txBody>
      </p:sp>
      <p:sp>
        <p:nvSpPr>
          <p:cNvPr id="95" name="Google Shape;95;p17"/>
          <p:cNvSpPr txBox="1"/>
          <p:nvPr/>
        </p:nvSpPr>
        <p:spPr>
          <a:xfrm>
            <a:off x="868500" y="1956825"/>
            <a:ext cx="80115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125" u="none" cap="none" strike="noStrike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젊은 세대에게 샤머니즘은 심리적 안정과 소속감을 주는 </a:t>
            </a:r>
            <a:r>
              <a:rPr b="1" i="0" lang="ko" sz="1125" u="none" cap="none" strike="noStrike">
                <a:solidFill>
                  <a:srgbClr val="F8FAFC"/>
                </a:solidFill>
                <a:latin typeface="Arial"/>
                <a:ea typeface="Arial"/>
                <a:cs typeface="Arial"/>
                <a:sym typeface="Arial"/>
              </a:rPr>
              <a:t>심리사회적 서비스</a:t>
            </a:r>
            <a:r>
              <a:rPr b="0" i="0" lang="ko" sz="1125" u="none" cap="none" strike="noStrike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이자, SNS에서 반응을 주고받는 </a:t>
            </a:r>
            <a:r>
              <a:rPr b="1" i="0" lang="ko" sz="1125" u="none" cap="none" strike="noStrike">
                <a:solidFill>
                  <a:srgbClr val="F8FAFC"/>
                </a:solidFill>
                <a:latin typeface="Arial"/>
                <a:ea typeface="Arial"/>
                <a:cs typeface="Arial"/>
                <a:sym typeface="Arial"/>
              </a:rPr>
              <a:t>놀이 문화</a:t>
            </a:r>
            <a:r>
              <a:rPr lang="ko" sz="1125">
                <a:solidFill>
                  <a:srgbClr val="94A3B8"/>
                </a:solidFill>
              </a:rPr>
              <a:t>로 소비</a:t>
            </a:r>
            <a:endParaRPr sz="1050"/>
          </a:p>
        </p:txBody>
      </p:sp>
      <p:sp>
        <p:nvSpPr>
          <p:cNvPr id="96" name="Google Shape;96;p17"/>
          <p:cNvSpPr txBox="1"/>
          <p:nvPr/>
        </p:nvSpPr>
        <p:spPr>
          <a:xfrm>
            <a:off x="571500" y="428626"/>
            <a:ext cx="85512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62">
                <a:solidFill>
                  <a:schemeClr val="lt1"/>
                </a:solidFill>
              </a:rPr>
              <a:t>디지털 샤머니즘의 수요</a:t>
            </a:r>
            <a:endParaRPr i="1" sz="450">
              <a:solidFill>
                <a:schemeClr val="lt1"/>
              </a:solidFill>
            </a:endParaRPr>
          </a:p>
        </p:txBody>
      </p:sp>
      <p:cxnSp>
        <p:nvCxnSpPr>
          <p:cNvPr id="97" name="Google Shape;97;p17"/>
          <p:cNvCxnSpPr/>
          <p:nvPr/>
        </p:nvCxnSpPr>
        <p:spPr>
          <a:xfrm>
            <a:off x="374625" y="870750"/>
            <a:ext cx="3958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2813851"/>
            <a:ext cx="164306" cy="1500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3" name="Google Shape;10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625" y="3413925"/>
            <a:ext cx="128587" cy="15001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428625" y="1381068"/>
            <a:ext cx="3714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650" u="none" cap="none" strike="noStrike">
                <a:solidFill>
                  <a:srgbClr val="F8FAFC"/>
                </a:solidFill>
                <a:latin typeface="Arial"/>
                <a:ea typeface="Arial"/>
                <a:cs typeface="Arial"/>
                <a:sym typeface="Arial"/>
              </a:rPr>
              <a:t>불안의 시대, </a:t>
            </a:r>
            <a:br>
              <a:rPr b="0" i="0" lang="ko" sz="16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ko" sz="1650" u="none" cap="none" strike="noStrike">
                <a:solidFill>
                  <a:srgbClr val="FBBF24"/>
                </a:solidFill>
                <a:latin typeface="Arial"/>
                <a:ea typeface="Arial"/>
                <a:cs typeface="Arial"/>
                <a:sym typeface="Arial"/>
              </a:rPr>
              <a:t>'</a:t>
            </a:r>
            <a:r>
              <a:rPr b="1" i="0" lang="ko" sz="1950" u="none" cap="none" strike="noStrike">
                <a:solidFill>
                  <a:srgbClr val="FBBF24"/>
                </a:solidFill>
              </a:rPr>
              <a:t>나'</a:t>
            </a:r>
            <a:r>
              <a:rPr b="0" i="0" lang="ko" sz="1650" u="none" cap="none" strike="noStrike">
                <a:solidFill>
                  <a:srgbClr val="F8FAFC"/>
                </a:solidFill>
                <a:latin typeface="Arial"/>
                <a:ea typeface="Arial"/>
                <a:cs typeface="Arial"/>
                <a:sym typeface="Arial"/>
              </a:rPr>
              <a:t>를 탐색하는 새로운 방식</a:t>
            </a:r>
            <a:endParaRPr sz="1350"/>
          </a:p>
        </p:txBody>
      </p:sp>
      <p:sp>
        <p:nvSpPr>
          <p:cNvPr id="105" name="Google Shape;105;p18"/>
          <p:cNvSpPr txBox="1"/>
          <p:nvPr/>
        </p:nvSpPr>
        <p:spPr>
          <a:xfrm>
            <a:off x="428625" y="2774560"/>
            <a:ext cx="3714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357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125" u="none" cap="none" strike="noStrike">
                <a:solidFill>
                  <a:srgbClr val="F8FAFC"/>
                </a:solidFill>
                <a:latin typeface="Arial"/>
                <a:ea typeface="Arial"/>
                <a:cs typeface="Arial"/>
                <a:sym typeface="Arial"/>
              </a:rPr>
              <a:t>경제·사회적 불안 증대:</a:t>
            </a:r>
            <a:r>
              <a:rPr b="0" i="0" lang="ko" sz="1125" u="none" cap="none" strike="noStrike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 취업난, 고물가 등 불확실한 미래에 대한 참고 지표로 운세 활용</a:t>
            </a:r>
            <a:endParaRPr sz="1050"/>
          </a:p>
        </p:txBody>
      </p:sp>
      <p:sp>
        <p:nvSpPr>
          <p:cNvPr id="106" name="Google Shape;106;p18"/>
          <p:cNvSpPr txBox="1"/>
          <p:nvPr/>
        </p:nvSpPr>
        <p:spPr>
          <a:xfrm>
            <a:off x="428625" y="3374634"/>
            <a:ext cx="3714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0002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125" u="none" cap="none" strike="noStrike">
                <a:solidFill>
                  <a:srgbClr val="F8FAFC"/>
                </a:solidFill>
                <a:latin typeface="Arial"/>
                <a:ea typeface="Arial"/>
                <a:cs typeface="Arial"/>
                <a:sym typeface="Arial"/>
              </a:rPr>
              <a:t>자기 탐색의 심화:</a:t>
            </a:r>
            <a:r>
              <a:rPr b="0" i="0" lang="ko" sz="1125" u="none" cap="none" strike="noStrike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 외모, 건강을 넘어 심리와 운세까지 깊게 파고드는 '나' 이해 트렌드</a:t>
            </a:r>
            <a:endParaRPr sz="1050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9" y="190500"/>
            <a:ext cx="4254949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4391150" y="3824925"/>
            <a:ext cx="46956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0002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</a:rPr>
              <a:t>챗GPT 사주 ‘운세박사’ 글로벌 10위</a:t>
            </a:r>
            <a:endParaRPr b="1" sz="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</a:rPr>
              <a:t>출처 :</a:t>
            </a:r>
            <a:r>
              <a:rPr lang="ko" sz="800">
                <a:solidFill>
                  <a:srgbClr val="FFFFFF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https://magazine.hankyung.com/business/article/202503273877b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</a:rPr>
              <a:t>사주를 분석하는 운세서비스가 GPT스토어에서 라이프스타일 부문 글로벌 10위를 차지했다. 한국 기업의 GPT 서비스 중 글로벌 상위권에 랭킹되어 있는 유일한 서비스이다.</a:t>
            </a:r>
            <a:endParaRPr sz="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571500" y="428626"/>
            <a:ext cx="85512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62">
                <a:solidFill>
                  <a:schemeClr val="lt1"/>
                </a:solidFill>
              </a:rPr>
              <a:t>디지털 </a:t>
            </a:r>
            <a:r>
              <a:rPr b="1" i="0" lang="ko" sz="236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샤머니즘</a:t>
            </a:r>
            <a:r>
              <a:rPr b="1" lang="ko" sz="2362">
                <a:solidFill>
                  <a:schemeClr val="lt1"/>
                </a:solidFill>
              </a:rPr>
              <a:t>의 현황</a:t>
            </a:r>
            <a:endParaRPr i="1" sz="450">
              <a:solidFill>
                <a:schemeClr val="lt1"/>
              </a:solidFill>
            </a:endParaRPr>
          </a:p>
        </p:txBody>
      </p:sp>
      <p:cxnSp>
        <p:nvCxnSpPr>
          <p:cNvPr id="110" name="Google Shape;110;p18"/>
          <p:cNvCxnSpPr/>
          <p:nvPr/>
        </p:nvCxnSpPr>
        <p:spPr>
          <a:xfrm>
            <a:off x="374625" y="870750"/>
            <a:ext cx="3958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15" name="Google Shape;11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600" y="2878576"/>
            <a:ext cx="164306" cy="150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4943475" y="549650"/>
            <a:ext cx="40386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62">
                <a:solidFill>
                  <a:schemeClr val="lt1"/>
                </a:solidFill>
              </a:rPr>
              <a:t>거시적 관점에서의</a:t>
            </a:r>
            <a:endParaRPr b="1" sz="2362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62">
                <a:solidFill>
                  <a:schemeClr val="lt1"/>
                </a:solidFill>
              </a:rPr>
              <a:t>사회적 불안 vs 수요 증가 입증</a:t>
            </a:r>
            <a:endParaRPr sz="1050">
              <a:solidFill>
                <a:schemeClr val="lt1"/>
              </a:solidFill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4861350" y="1440243"/>
            <a:ext cx="3714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25">
                <a:solidFill>
                  <a:srgbClr val="F8FAFC"/>
                </a:solidFill>
              </a:rPr>
              <a:t>2025년 11-12월 사이 '실업률, 소비자물가지수' 증가 </a:t>
            </a:r>
            <a:r>
              <a:rPr b="1" lang="ko" sz="1125">
                <a:solidFill>
                  <a:srgbClr val="F8FAFC"/>
                </a:solidFill>
              </a:rPr>
              <a:t>(월별 시계열 데이터)</a:t>
            </a:r>
            <a:endParaRPr b="1" sz="1325">
              <a:solidFill>
                <a:srgbClr val="F8FAFC"/>
              </a:solidFill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4800600" y="2839275"/>
            <a:ext cx="4181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35750" spcFirstLastPara="1" rIns="0" wrap="square" tIns="0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25">
                <a:solidFill>
                  <a:srgbClr val="F8FAFC"/>
                </a:solidFill>
              </a:rPr>
              <a:t>경제 지표 데이터 (통계청 KOSIS)</a:t>
            </a:r>
            <a:endParaRPr b="1" sz="1125">
              <a:solidFill>
                <a:srgbClr val="F8FAFC"/>
              </a:solidFill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25">
                <a:solidFill>
                  <a:srgbClr val="F8FAFC"/>
                </a:solidFill>
              </a:rPr>
              <a:t>분석 포인트: 실업률이나 물가가 급등하는 시점에 '운세/타로' 관련 트래픽도 함께 증가하는지 시계열 상관분석</a:t>
            </a:r>
            <a:endParaRPr sz="1050"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50" y="85725"/>
            <a:ext cx="3527850" cy="24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400" y="1939750"/>
            <a:ext cx="3365901" cy="3035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9"/>
          <p:cNvCxnSpPr/>
          <p:nvPr/>
        </p:nvCxnSpPr>
        <p:spPr>
          <a:xfrm>
            <a:off x="4819500" y="1316250"/>
            <a:ext cx="4120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9"/>
          <p:cNvSpPr/>
          <p:nvPr/>
        </p:nvSpPr>
        <p:spPr>
          <a:xfrm>
            <a:off x="194075" y="1939750"/>
            <a:ext cx="631200" cy="45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1258100" y="1823450"/>
            <a:ext cx="853200" cy="45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/>
        </p:nvSpPr>
        <p:spPr>
          <a:xfrm>
            <a:off x="4800600" y="1440243"/>
            <a:ext cx="3714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 sz="1325">
                <a:solidFill>
                  <a:srgbClr val="F8FAFC"/>
                </a:solidFill>
              </a:rPr>
              <a:t>'취업자수, 고용률' 감소 </a:t>
            </a:r>
            <a:r>
              <a:rPr b="1" lang="ko" sz="1125">
                <a:solidFill>
                  <a:srgbClr val="F8FAFC"/>
                </a:solidFill>
              </a:rPr>
              <a:t>(월별 시계열 데이터)</a:t>
            </a:r>
            <a:endParaRPr b="1" sz="1325">
              <a:solidFill>
                <a:srgbClr val="F8FAFC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25">
              <a:solidFill>
                <a:srgbClr val="F8FAFC"/>
              </a:solidFill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50" y="180975"/>
            <a:ext cx="3247675" cy="269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075" y="2648775"/>
            <a:ext cx="2833175" cy="235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1" name="Google Shape;13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0600" y="2878576"/>
            <a:ext cx="164306" cy="15001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4800600" y="2839275"/>
            <a:ext cx="4181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35750" spcFirstLastPara="1" rIns="0" wrap="square" tIns="0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 sz="1125">
                <a:solidFill>
                  <a:srgbClr val="F8FAFC"/>
                </a:solidFill>
              </a:rPr>
              <a:t>경제 지표 데이터 (통계청 KOSIS)</a:t>
            </a:r>
            <a:endParaRPr b="1" sz="1125">
              <a:solidFill>
                <a:srgbClr val="F8FAFC"/>
              </a:solidFill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25">
                <a:solidFill>
                  <a:srgbClr val="F8FAFC"/>
                </a:solidFill>
              </a:rPr>
              <a:t>분석 포인트: </a:t>
            </a:r>
            <a:r>
              <a:rPr b="1" lang="ko" sz="1125">
                <a:solidFill>
                  <a:srgbClr val="F8FAFC"/>
                </a:solidFill>
              </a:rPr>
              <a:t>취업자수나 고용률이 감소</a:t>
            </a:r>
            <a:r>
              <a:rPr b="1" lang="ko" sz="1125">
                <a:solidFill>
                  <a:srgbClr val="F8FAFC"/>
                </a:solidFill>
              </a:rPr>
              <a:t>하는 시점에 '운세/타로' 관련 트래픽도 함께 증가하는지 시계열 상관분석</a:t>
            </a:r>
            <a:endParaRPr sz="1050"/>
          </a:p>
        </p:txBody>
      </p:sp>
      <p:sp>
        <p:nvSpPr>
          <p:cNvPr id="133" name="Google Shape;133;p20"/>
          <p:cNvSpPr txBox="1"/>
          <p:nvPr/>
        </p:nvSpPr>
        <p:spPr>
          <a:xfrm>
            <a:off x="4943475" y="549650"/>
            <a:ext cx="40386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62">
                <a:solidFill>
                  <a:schemeClr val="lt1"/>
                </a:solidFill>
              </a:rPr>
              <a:t>거시적 관점에서의</a:t>
            </a:r>
            <a:endParaRPr b="1" sz="2362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62">
                <a:solidFill>
                  <a:schemeClr val="lt1"/>
                </a:solidFill>
              </a:rPr>
              <a:t>사회적 불안 vs 수요 증가 입증</a:t>
            </a:r>
            <a:endParaRPr sz="1050">
              <a:solidFill>
                <a:schemeClr val="lt1"/>
              </a:solidFill>
            </a:endParaRPr>
          </a:p>
        </p:txBody>
      </p:sp>
      <p:cxnSp>
        <p:nvCxnSpPr>
          <p:cNvPr id="134" name="Google Shape;134;p20"/>
          <p:cNvCxnSpPr/>
          <p:nvPr/>
        </p:nvCxnSpPr>
        <p:spPr>
          <a:xfrm>
            <a:off x="4819500" y="1316250"/>
            <a:ext cx="4120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0"/>
          <p:cNvSpPr/>
          <p:nvPr/>
        </p:nvSpPr>
        <p:spPr>
          <a:xfrm>
            <a:off x="1325275" y="2610325"/>
            <a:ext cx="603600" cy="269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86250" y="133400"/>
            <a:ext cx="603600" cy="269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41" name="Google Shape;14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9975" y="766426"/>
            <a:ext cx="164306" cy="15001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390525" y="1214718"/>
            <a:ext cx="3714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 sz="1425">
                <a:solidFill>
                  <a:srgbClr val="F8FAFC"/>
                </a:solidFill>
              </a:rPr>
              <a:t>'타로', '사주', '운세',, '취업운' 키워드 검색량 증가</a:t>
            </a:r>
            <a:endParaRPr sz="1350"/>
          </a:p>
        </p:txBody>
      </p:sp>
      <p:sp>
        <p:nvSpPr>
          <p:cNvPr id="143" name="Google Shape;143;p21"/>
          <p:cNvSpPr txBox="1"/>
          <p:nvPr/>
        </p:nvSpPr>
        <p:spPr>
          <a:xfrm>
            <a:off x="4869975" y="727125"/>
            <a:ext cx="4181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35750" spcFirstLastPara="1" rIns="0" wrap="square" tIns="0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 sz="1125">
                <a:solidFill>
                  <a:srgbClr val="F8FAFC"/>
                </a:solidFill>
              </a:rPr>
              <a:t>검색어 트렌드 데이터 (구글 트렌드, 네이버 데이터랩)</a:t>
            </a:r>
            <a:endParaRPr b="1" sz="1125">
              <a:solidFill>
                <a:srgbClr val="F8FAFC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 sz="1125">
                <a:solidFill>
                  <a:srgbClr val="F8FAFC"/>
                </a:solidFill>
              </a:rPr>
              <a:t>분석 포인트: 경제 지표 악화 시기와 검색량 추이 비교.</a:t>
            </a:r>
            <a:endParaRPr b="1" sz="1125">
              <a:solidFill>
                <a:srgbClr val="F8FAFC"/>
              </a:solidFill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25">
                <a:solidFill>
                  <a:srgbClr val="F8FAFC"/>
                </a:solidFill>
              </a:rPr>
              <a:t>모바일 검색에 비중(접근성)을 두고 확인.</a:t>
            </a:r>
            <a:endParaRPr b="1" sz="1125">
              <a:solidFill>
                <a:srgbClr val="F8FAFC"/>
              </a:solidFill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533400" y="324125"/>
            <a:ext cx="40386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62">
                <a:solidFill>
                  <a:schemeClr val="lt1"/>
                </a:solidFill>
              </a:rPr>
              <a:t>거시적 관점에서의</a:t>
            </a:r>
            <a:endParaRPr b="1" sz="2362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62">
                <a:solidFill>
                  <a:schemeClr val="lt1"/>
                </a:solidFill>
              </a:rPr>
              <a:t>사회적 불안 vs 수요 증가 입증</a:t>
            </a:r>
            <a:endParaRPr sz="1050">
              <a:solidFill>
                <a:schemeClr val="lt1"/>
              </a:solidFill>
            </a:endParaRPr>
          </a:p>
        </p:txBody>
      </p:sp>
      <p:cxnSp>
        <p:nvCxnSpPr>
          <p:cNvPr id="145" name="Google Shape;145;p21"/>
          <p:cNvCxnSpPr/>
          <p:nvPr/>
        </p:nvCxnSpPr>
        <p:spPr>
          <a:xfrm>
            <a:off x="409425" y="1090725"/>
            <a:ext cx="4120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250" y="1760750"/>
            <a:ext cx="8143500" cy="309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/>
          <p:nvPr/>
        </p:nvSpPr>
        <p:spPr>
          <a:xfrm>
            <a:off x="3322400" y="1909625"/>
            <a:ext cx="567000" cy="286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5714975" y="1909625"/>
            <a:ext cx="567000" cy="286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8005500" y="1909625"/>
            <a:ext cx="567000" cy="286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